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3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973304710071999E-3"/>
                  <c:y val="8.756018416078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156826632366249E-16"/>
                  <c:y val="8.7560184160784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216548.7</c:v>
                </c:pt>
                <c:pt idx="1">
                  <c:v>258695</c:v>
                </c:pt>
                <c:pt idx="2">
                  <c:v>249626.7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217976,9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88841183453393E-3"/>
                  <c:y val="0.12313150897610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217976.9</c:v>
                </c:pt>
                <c:pt idx="1">
                  <c:v>262792.7</c:v>
                </c:pt>
                <c:pt idx="2">
                  <c:v>260648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681296"/>
        <c:axId val="224682864"/>
        <c:axId val="0"/>
      </c:bar3DChart>
      <c:catAx>
        <c:axId val="22468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4682864"/>
        <c:crosses val="autoZero"/>
        <c:auto val="1"/>
        <c:lblAlgn val="ctr"/>
        <c:lblOffset val="100"/>
        <c:noMultiLvlLbl val="0"/>
      </c:catAx>
      <c:valAx>
        <c:axId val="22468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681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4313550784892105E-3"/>
                  <c:y val="9.970963734446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220510.1</c:v>
                </c:pt>
                <c:pt idx="1">
                  <c:v>266964.59999999998</c:v>
                </c:pt>
                <c:pt idx="2">
                  <c:v>269224.8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496318979530315E-2"/>
                  <c:y val="9.554070249164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851931552745782E-17"/>
                  <c:y val="0.10303587856485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284980338410946E-2"/>
                  <c:y val="9.1996320147194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215985.9</c:v>
                </c:pt>
                <c:pt idx="1">
                  <c:v>248447</c:v>
                </c:pt>
                <c:pt idx="2">
                  <c:v>264497.3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680512"/>
        <c:axId val="224680904"/>
        <c:axId val="0"/>
      </c:bar3DChart>
      <c:catAx>
        <c:axId val="22468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4680904"/>
        <c:crosses val="autoZero"/>
        <c:auto val="1"/>
        <c:lblAlgn val="ctr"/>
        <c:lblOffset val="100"/>
        <c:noMultiLvlLbl val="0"/>
      </c:catAx>
      <c:valAx>
        <c:axId val="224680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680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8A326-F0E7-4F77-BD87-7CD3F71A07D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79578-932B-4FF6-A09A-D262140FD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4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9578-932B-4FF6-A09A-D262140FD34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5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684" y="836712"/>
            <a:ext cx="7774632" cy="1296144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Отчет об исполнении бюджета городского поселения город Усмань  Усманского муниципального района Липецкой области Российской Федерации за 2021 год </a:t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r>
              <a:rPr lang="ru-RU" sz="2400" b="1" u="sng" dirty="0" smtClean="0">
                <a:solidFill>
                  <a:schemeClr val="bg1"/>
                </a:solidFill>
              </a:rPr>
              <a:t>для граждан</a:t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6" y="1916832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Бюджет городского поселения город Усмань 2021год (тыс. руб.)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288073"/>
              </p:ext>
            </p:extLst>
          </p:nvPr>
        </p:nvGraphicFramePr>
        <p:xfrm>
          <a:off x="899592" y="2564904"/>
          <a:ext cx="7632848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957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Плановые 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Фактическое исполнение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</a:t>
                      </a:r>
                      <a:endParaRPr lang="ru-RU" dirty="0"/>
                    </a:p>
                  </a:txBody>
                  <a:tcPr/>
                </a:tc>
              </a:tr>
              <a:tr h="554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49626,7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260648,0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ru-RU" dirty="0" smtClean="0"/>
                        <a:t>4,4</a:t>
                      </a:r>
                      <a:endParaRPr lang="ru-RU" dirty="0"/>
                    </a:p>
                  </a:txBody>
                  <a:tcPr/>
                </a:tc>
              </a:tr>
              <a:tr h="554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269224,8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264497,3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98,2</a:t>
                      </a:r>
                      <a:endParaRPr lang="ru-RU" dirty="0"/>
                    </a:p>
                  </a:txBody>
                  <a:tcPr/>
                </a:tc>
              </a:tr>
              <a:tr h="957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</a:t>
                      </a:r>
                    </a:p>
                    <a:p>
                      <a:pPr algn="ctr"/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19598,1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-3849,3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Доходы бюджета городского поселения город Усмань 2021 год (тыс. руб.)   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41288"/>
              </p:ext>
            </p:extLst>
          </p:nvPr>
        </p:nvGraphicFramePr>
        <p:xfrm>
          <a:off x="871538" y="1484784"/>
          <a:ext cx="7660902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0744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Исполнение доходов бюджета </a:t>
            </a:r>
            <a:br>
              <a:rPr lang="ru-RU" sz="3200" dirty="0" smtClean="0"/>
            </a:br>
            <a:r>
              <a:rPr lang="ru-RU" sz="3200" dirty="0" smtClean="0"/>
              <a:t>за 2021 год (тыс. руб.)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508371"/>
              </p:ext>
            </p:extLst>
          </p:nvPr>
        </p:nvGraphicFramePr>
        <p:xfrm>
          <a:off x="755576" y="1484783"/>
          <a:ext cx="7848872" cy="53285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03949"/>
                <a:gridCol w="1601975"/>
                <a:gridCol w="1449406"/>
                <a:gridCol w="1593542"/>
              </a:tblGrid>
              <a:tr h="12365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</a:t>
                      </a:r>
                      <a:r>
                        <a:rPr lang="ru-RU" smtClean="0"/>
                        <a:t>, </a:t>
                      </a:r>
                    </a:p>
                    <a:p>
                      <a:pPr algn="ctr"/>
                      <a:r>
                        <a:rPr lang="ru-RU" smtClean="0"/>
                        <a:t>тыс</a:t>
                      </a:r>
                      <a:r>
                        <a:rPr lang="ru-RU" dirty="0" smtClean="0"/>
                        <a:t>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/>
                </a:tc>
              </a:tr>
              <a:tr h="63607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Налоговые и неналоговые доходы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78838,4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90902,1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115,3</a:t>
                      </a:r>
                      <a:endParaRPr lang="ru-RU" sz="1200" b="1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Налоговые доходы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76661,4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87354,2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113,9</a:t>
                      </a:r>
                      <a:endParaRPr lang="ru-RU" sz="1200" b="1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28505,0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21839,4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76,6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уплаты акцизов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11160,4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11375,0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101,9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22876,0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35447,0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155,0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14120,0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18692,8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132,4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Неналоговые доходы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2177,0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2248,6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103,29</a:t>
                      </a:r>
                      <a:endParaRPr lang="ru-RU" sz="1200" b="1" i="0" dirty="0"/>
                    </a:p>
                  </a:txBody>
                  <a:tcPr/>
                </a:tc>
              </a:tr>
              <a:tr h="6658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имущества,</a:t>
                      </a:r>
                      <a:r>
                        <a:rPr lang="ru-RU" sz="1200" baseline="0" dirty="0" smtClean="0"/>
                        <a:t>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1652,0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2021,1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122,3</a:t>
                      </a:r>
                      <a:endParaRPr lang="ru-RU" sz="1200" i="0" dirty="0"/>
                    </a:p>
                  </a:txBody>
                  <a:tcPr/>
                </a:tc>
              </a:tr>
              <a:tr h="4755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r>
                        <a:rPr lang="ru-RU" sz="1200" baseline="0" dirty="0" smtClean="0"/>
                        <a:t>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525,0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227,5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43,3</a:t>
                      </a:r>
                      <a:endParaRPr lang="ru-RU" sz="120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r>
              <a:rPr lang="ru-RU" sz="3200" dirty="0"/>
              <a:t>Исполнение доходов бюджета </a:t>
            </a:r>
            <a:br>
              <a:rPr lang="ru-RU" sz="3200" dirty="0"/>
            </a:br>
            <a:r>
              <a:rPr lang="ru-RU" sz="3200" dirty="0"/>
              <a:t>за </a:t>
            </a:r>
            <a:r>
              <a:rPr lang="ru-RU" sz="3200" dirty="0" smtClean="0"/>
              <a:t>2021 год (тыс</a:t>
            </a:r>
            <a:r>
              <a:rPr lang="ru-RU" sz="3200" dirty="0"/>
              <a:t>. руб</a:t>
            </a:r>
            <a:r>
              <a:rPr lang="ru-RU" sz="3200" dirty="0" smtClean="0"/>
              <a:t>.)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60162"/>
              </p:ext>
            </p:extLst>
          </p:nvPr>
        </p:nvGraphicFramePr>
        <p:xfrm>
          <a:off x="683568" y="1412775"/>
          <a:ext cx="7992888" cy="36163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/>
                <a:gridCol w="1800200"/>
                <a:gridCol w="1584176"/>
                <a:gridCol w="1584176"/>
              </a:tblGrid>
              <a:tr h="12503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показателей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план, </a:t>
                      </a:r>
                    </a:p>
                    <a:p>
                      <a:pPr algn="ctr"/>
                      <a:r>
                        <a:rPr lang="ru-RU" dirty="0" smtClean="0"/>
                        <a:t>тыс. руб.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 тыс. руб.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016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Штрафы, санкции,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возмещение ущерба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903,9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64016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170788,3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169745,9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99,4</a:t>
                      </a:r>
                      <a:endParaRPr lang="ru-RU" sz="1400" b="1" dirty="0"/>
                    </a:p>
                  </a:txBody>
                  <a:tcPr/>
                </a:tc>
              </a:tr>
              <a:tr h="44552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249626,7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260648,0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24482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Межбюджетные трансферты-основной вид безвозмездных перечислений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u="sng" dirty="0" smtClean="0">
                <a:solidFill>
                  <a:schemeClr val="tx1"/>
                </a:solidFill>
              </a:rPr>
              <a:t>Межбюджетные трансферты-</a:t>
            </a:r>
            <a:r>
              <a:rPr lang="ru-RU" sz="2800" dirty="0" smtClean="0">
                <a:solidFill>
                  <a:schemeClr val="tx1"/>
                </a:solidFill>
              </a:rPr>
              <a:t>это денежные средства, перечисляемые из одного бюджета бюджетной системы Российской Федерации другому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19663"/>
              </p:ext>
            </p:extLst>
          </p:nvPr>
        </p:nvGraphicFramePr>
        <p:xfrm>
          <a:off x="827584" y="2924944"/>
          <a:ext cx="7408862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межбюджетных трансфертов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 (от лат. «</a:t>
                      </a:r>
                      <a:r>
                        <a:rPr lang="en-US" dirty="0" err="1" smtClean="0"/>
                        <a:t>Dotatio</a:t>
                      </a:r>
                      <a:r>
                        <a:rPr lang="ru-RU" dirty="0" smtClean="0"/>
                        <a:t>»-дар, пожертвование)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без определения конкретной цели их использования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 (от лат. «</a:t>
                      </a:r>
                      <a:r>
                        <a:rPr lang="en-US" dirty="0" err="1" smtClean="0"/>
                        <a:t>Subvenire</a:t>
                      </a:r>
                      <a:r>
                        <a:rPr lang="ru-RU" dirty="0" smtClean="0"/>
                        <a:t>»-приходить на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Субсидии (от лат. «</a:t>
                      </a:r>
                      <a:r>
                        <a:rPr lang="en-US" dirty="0" err="1" smtClean="0"/>
                        <a:t>Subsidium</a:t>
                      </a:r>
                      <a:r>
                        <a:rPr lang="ru-RU" dirty="0" smtClean="0"/>
                        <a:t>»-поддержка)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на условиях</a:t>
                      </a:r>
                      <a:r>
                        <a:rPr lang="ru-RU" baseline="0" dirty="0" smtClean="0"/>
                        <a:t> долевого </a:t>
                      </a:r>
                      <a:r>
                        <a:rPr lang="ru-RU" baseline="0" dirty="0" err="1" smtClean="0"/>
                        <a:t>софинансирования</a:t>
                      </a:r>
                      <a:r>
                        <a:rPr lang="ru-RU" baseline="0" dirty="0" smtClean="0"/>
                        <a:t> расходов других бюджетов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Безвозмездные поступления в бюджет городского поселения город Усмань </a:t>
            </a:r>
            <a:br>
              <a:rPr lang="ru-RU" sz="3600" dirty="0" smtClean="0"/>
            </a:br>
            <a:r>
              <a:rPr lang="ru-RU" sz="3600" dirty="0" smtClean="0"/>
              <a:t>за 2021 год  (тыс. руб.)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678149"/>
              </p:ext>
            </p:extLst>
          </p:nvPr>
        </p:nvGraphicFramePr>
        <p:xfrm>
          <a:off x="899592" y="1844824"/>
          <a:ext cx="7408864" cy="40000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4336"/>
                <a:gridCol w="1349752"/>
                <a:gridCol w="1517388"/>
                <a:gridCol w="1517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</a:t>
                      </a:r>
                      <a:r>
                        <a:rPr lang="ru-RU" baseline="0" dirty="0" smtClean="0"/>
                        <a:t>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</a:t>
                      </a:r>
                    </a:p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</a:t>
                      </a:r>
                      <a:r>
                        <a:rPr lang="ru-RU" baseline="0" dirty="0" smtClean="0"/>
                        <a:t>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170788,3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169745,9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99,4</a:t>
                      </a:r>
                      <a:endParaRPr lang="ru-RU" dirty="0"/>
                    </a:p>
                  </a:txBody>
                  <a:tcPr/>
                </a:tc>
              </a:tr>
              <a:tr h="698038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них:</a:t>
                      </a:r>
                    </a:p>
                    <a:p>
                      <a:pPr algn="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43872,8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43872,8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52040,2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50997,8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Прочие 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3918,0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3918,0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Межбюджетные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69639,8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69639,8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Прочие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1317,5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1317,5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6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Расходы бюджета </a:t>
            </a:r>
            <a:r>
              <a:rPr lang="ru-RU" sz="3200" dirty="0"/>
              <a:t>городского поселения город Усмань </a:t>
            </a:r>
            <a:r>
              <a:rPr lang="ru-RU" sz="3200" dirty="0" smtClean="0"/>
              <a:t>2021 </a:t>
            </a:r>
            <a:r>
              <a:rPr lang="ru-RU" sz="3200" dirty="0"/>
              <a:t>год (тыс. руб.)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573150"/>
              </p:ext>
            </p:extLst>
          </p:nvPr>
        </p:nvGraphicFramePr>
        <p:xfrm>
          <a:off x="871538" y="1340768"/>
          <a:ext cx="773291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801333"/>
              </p:ext>
            </p:extLst>
          </p:nvPr>
        </p:nvGraphicFramePr>
        <p:xfrm>
          <a:off x="251520" y="1268760"/>
          <a:ext cx="8640960" cy="504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/>
                <a:gridCol w="1224136"/>
                <a:gridCol w="1470663"/>
                <a:gridCol w="1553673"/>
              </a:tblGrid>
              <a:tr h="6125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Утвержденный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лан тыс.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руб.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Кассовый расход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64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Усманского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26475,4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26452,0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Усманского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113847,2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112258,4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1557,2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17937,0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17212,6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2020-2024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1668,2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1568,6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4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городского поселения город Усмань Усманского муниципального района Липецкой области Российской Федерации на 2020-2024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102214,2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100030,8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Исполнение муниципальных программ </a:t>
            </a:r>
            <a:br>
              <a:rPr lang="ru-RU" sz="3600" dirty="0" smtClean="0"/>
            </a:br>
            <a:r>
              <a:rPr lang="ru-RU" sz="3600" dirty="0" smtClean="0"/>
              <a:t>за 2021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1433" y="-171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Исполнение муниципальных программ </a:t>
            </a:r>
            <a:br>
              <a:rPr lang="ru-RU" sz="3600" dirty="0" smtClean="0"/>
            </a:br>
            <a:r>
              <a:rPr lang="ru-RU" sz="3600" dirty="0" smtClean="0"/>
              <a:t>за 2021 год</a:t>
            </a:r>
            <a:endParaRPr lang="ru-RU" sz="36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058141"/>
              </p:ext>
            </p:extLst>
          </p:nvPr>
        </p:nvGraphicFramePr>
        <p:xfrm>
          <a:off x="251520" y="1268760"/>
          <a:ext cx="8640960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/>
                <a:gridCol w="1224136"/>
                <a:gridCol w="1470663"/>
                <a:gridCol w="1553673"/>
              </a:tblGrid>
              <a:tr h="6125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Утвержденный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лан тыс.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руб.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Кассовый расход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0417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городского поселения город Усмань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(сельская агломерация), направленное на организацию благоустройства территории города Усмань на 2021-2024 годы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4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263849,2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259215,8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7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Сведения о расходах бюджета городского поселения город Усмань по разделам бюджетной классификации за 2021 год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677591"/>
              </p:ext>
            </p:extLst>
          </p:nvPr>
        </p:nvGraphicFramePr>
        <p:xfrm>
          <a:off x="755576" y="1628800"/>
          <a:ext cx="7632849" cy="51676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0320"/>
                <a:gridCol w="1800200"/>
                <a:gridCol w="1431548"/>
                <a:gridCol w="1520781"/>
              </a:tblGrid>
              <a:tr h="12419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разделов </a:t>
                      </a:r>
                      <a:r>
                        <a:rPr lang="ru-RU" baseline="0" dirty="0" smtClean="0"/>
                        <a:t> бюджетной классификации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 2021г., тыс.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за 2021г.,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23678,3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22854,7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96,5</a:t>
                      </a:r>
                      <a:endParaRPr lang="ru-RU" sz="1400" dirty="0"/>
                    </a:p>
                  </a:txBody>
                  <a:tcPr/>
                </a:tc>
              </a:tr>
              <a:tr h="5413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3225,4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3112,0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96,5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50322,7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49440,1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98,2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</a:t>
                      </a:r>
                      <a:r>
                        <a:rPr lang="ru-RU" sz="1400" baseline="0" dirty="0" smtClean="0"/>
                        <a:t>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168064,0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165174,5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98,3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21564,1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21545,7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1962,0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1962,0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5413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и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 РАСХОДОВ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269224,8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264497,3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98,2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Годовой отчет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рассматривается и утверждается Советом депутатов городского поселения город Усмань.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отчете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указывается сколько и каких доходов поступило в бюджет за год и куда эти денежные средства были израсходованы.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фи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ТАКОЕ ОТЧЕТ ОБ ИСПОЛНЕНИИ БЮДЖЕТА</a:t>
            </a:r>
            <a:endParaRPr lang="ru-RU" sz="32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69598"/>
            <a:ext cx="3872259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БЮДЖЕТ </a:t>
            </a:r>
            <a:endParaRPr lang="ru-RU" sz="32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БЮДЖЕТОВ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ПАРАМЕТРЫ БЮДЖЕТА</a:t>
            </a:r>
            <a:endParaRPr lang="ru-RU" sz="32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ДОХОДЫ И РАСХОДЫ БЮДЖЕТА</a:t>
            </a:r>
            <a:endParaRPr lang="ru-RU" sz="32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ДОХОДЫ И РАСХОДЫ БЮДЖЕТА</a:t>
            </a:r>
            <a:endParaRPr lang="ru-RU" sz="32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НАЛОГОВЫХ ДОХОДОВ</a:t>
            </a:r>
            <a:endParaRPr lang="ru-RU" sz="32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7621" y="2229591"/>
            <a:ext cx="8640961" cy="45365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2267</TotalTime>
  <Words>1036</Words>
  <Application>Microsoft Office PowerPoint</Application>
  <PresentationFormat>Экран (4:3)</PresentationFormat>
  <Paragraphs>297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Symbol</vt:lpstr>
      <vt:lpstr>Times New Roman</vt:lpstr>
      <vt:lpstr>Волна</vt:lpstr>
      <vt:lpstr>Отчет об исполнении бюджета городского поселения город Усмань  Усманского муниципального района Липецкой области Российской Федерации за 2021 год  для граждан </vt:lpstr>
      <vt:lpstr>ЧТО ТАКОЕ ОТЧЕТ ОБ ИСПОЛНЕНИИ БЮДЖЕТА</vt:lpstr>
      <vt:lpstr>БЮДЖЕТ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Бюджет городского поселения город Усмань 2021год (тыс. руб.)</vt:lpstr>
      <vt:lpstr>Доходы бюджета городского поселения город Усмань 2021 год (тыс. руб.)   </vt:lpstr>
      <vt:lpstr>Исполнение доходов бюджета  за 2021 год (тыс. руб.) </vt:lpstr>
      <vt:lpstr>Исполнение доходов бюджета  за 2021 год (тыс. руб.) </vt:lpstr>
      <vt:lpstr>Межбюджетные трансферты-основной вид безвозмездных перечислений  Межбюджетные трансферты-это денежные средства, перечисляемые из одного бюджета бюджетной системы Российской Федерации другому</vt:lpstr>
      <vt:lpstr>Безвозмездные поступления в бюджет городского поселения город Усмань  за 2021 год  (тыс. руб.)</vt:lpstr>
      <vt:lpstr>Расходы бюджета городского поселения город Усмань 2021 год (тыс. руб.) </vt:lpstr>
      <vt:lpstr> Исполнение муниципальных программ  за 2021 год</vt:lpstr>
      <vt:lpstr> Исполнение муниципальных программ  за 2021 год</vt:lpstr>
      <vt:lpstr>Сведения о расходах бюджета городского поселения город Усмань по разделам бюджетной классификации за 2021 год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Name</cp:lastModifiedBy>
  <cp:revision>296</cp:revision>
  <cp:lastPrinted>2019-04-16T07:57:26Z</cp:lastPrinted>
  <dcterms:created xsi:type="dcterms:W3CDTF">2018-12-18T06:46:22Z</dcterms:created>
  <dcterms:modified xsi:type="dcterms:W3CDTF">2022-05-18T11:53:55Z</dcterms:modified>
</cp:coreProperties>
</file>